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2" r:id="rId4"/>
    <p:sldId id="259" r:id="rId5"/>
    <p:sldId id="266" r:id="rId6"/>
    <p:sldId id="263" r:id="rId7"/>
    <p:sldId id="267" r:id="rId8"/>
    <p:sldId id="264" r:id="rId9"/>
    <p:sldId id="272" r:id="rId10"/>
    <p:sldId id="274" r:id="rId11"/>
    <p:sldId id="273" r:id="rId12"/>
    <p:sldId id="265" r:id="rId13"/>
    <p:sldId id="275" r:id="rId14"/>
    <p:sldId id="276" r:id="rId15"/>
    <p:sldId id="268" r:id="rId16"/>
    <p:sldId id="277" r:id="rId17"/>
    <p:sldId id="278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ECFF"/>
    <a:srgbClr val="FFCCFF"/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59" autoAdjust="0"/>
    <p:restoredTop sz="94570" autoAdjust="0"/>
  </p:normalViewPr>
  <p:slideViewPr>
    <p:cSldViewPr>
      <p:cViewPr>
        <p:scale>
          <a:sx n="125" d="100"/>
          <a:sy n="125" d="100"/>
        </p:scale>
        <p:origin x="-822" y="-5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D466C-D33F-42A4-9856-6665D54CD336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E0EDB-3933-485C-8D25-0DB6DCB77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4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E0EDB-3933-485C-8D25-0DB6DCB774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70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Working With </a:t>
            </a:r>
            <a:r>
              <a:rPr lang="en-US" dirty="0"/>
              <a:t>Sets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5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57400" y="4395021"/>
            <a:ext cx="12192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Times New Roman"/>
                <a:cs typeface="Times New Roman"/>
              </a:rPr>
              <a:t>Write the solutions of each inequality in </a:t>
            </a:r>
            <a:r>
              <a:rPr lang="en-US" sz="2400" dirty="0">
                <a:ea typeface="Calibri"/>
                <a:cs typeface="Times New Roman"/>
              </a:rPr>
              <a:t>set-builder notation</a:t>
            </a:r>
            <a:r>
              <a:rPr lang="en-US" sz="2400" dirty="0" smtClean="0"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096000" y="4395021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7746514"/>
                  </p:ext>
                </p:extLst>
              </p:nvPr>
            </p:nvGraphicFramePr>
            <p:xfrm>
              <a:off x="350520" y="1581150"/>
              <a:ext cx="83210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645920"/>
                    <a:gridCol w="365760"/>
                    <a:gridCol w="1645920"/>
                    <a:gridCol w="548640"/>
                    <a:gridCol w="1737360"/>
                    <a:gridCol w="274320"/>
                    <a:gridCol w="155448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𝟐𝟕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 | 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&gt;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 |</m:t>
                                    </m:r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≥</m:t>
                                    </m:r>
                                    <m: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7746514"/>
                  </p:ext>
                </p:extLst>
              </p:nvPr>
            </p:nvGraphicFramePr>
            <p:xfrm>
              <a:off x="350520" y="1581150"/>
              <a:ext cx="83210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645920"/>
                    <a:gridCol w="365760"/>
                    <a:gridCol w="1645920"/>
                    <a:gridCol w="548640"/>
                    <a:gridCol w="1737360"/>
                    <a:gridCol w="274320"/>
                    <a:gridCol w="155448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25000" r="-112500" b="-776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3504" t="-25000" b="-776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166667" r="-372222" b="-9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166667" r="-1575000" b="-9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166667" r="-250000" b="-9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166667" r="-105263" b="-9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166667" r="-566667" b="-9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166667" b="-9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266667" r="-372222" b="-8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266667" r="-1575000" b="-8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266667" r="-250000" b="-8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266667" r="-105263" b="-8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266667" r="-566667" b="-8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266667" b="-8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366667" r="-372222" b="-7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366667" r="-1575000" b="-7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366667" r="-250000" b="-7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366667" r="-105263" b="-7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366667" r="-566667" b="-7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366667" b="-7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466667" r="-372222" b="-6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466667" r="-1575000" b="-6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466667" r="-250000" b="-6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466667" r="-105263" b="-6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466667" r="-566667" b="-6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466667" b="-6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566667" r="-372222" b="-5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566667" r="-1575000" b="-5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566667" r="-250000" b="-5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566667" r="-105263" b="-5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566667" r="-566667" b="-5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566667" b="-5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666667" r="-372222" b="-4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666667" r="-1575000" b="-4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666667" r="-250000" b="-4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666667" r="-105263" b="-4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666667" r="-566667" b="-4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666667" b="-435556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383333" r="-372222" b="-11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383333" r="-1575000" b="-11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383333" r="-250000" b="-11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383333" r="-105263" b="-11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383333" r="-566667" b="-11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383333" b="-117778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704" t="-966667" r="-372222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1667" t="-966667" r="-1575000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5926" t="-966667" r="-250000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4035" t="-966667" r="-105263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889" t="-966667" r="-566667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35686" t="-966667" b="-135556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1066667" r="-112500" b="-355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3504" t="-1066667" b="-355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570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Times New Roman"/>
                <a:cs typeface="Times New Roman"/>
              </a:rPr>
              <a:t>Write the solutions of each inequality in </a:t>
            </a:r>
            <a:r>
              <a:rPr lang="en-US" sz="2400" dirty="0">
                <a:ea typeface="Calibri"/>
                <a:cs typeface="Times New Roman"/>
              </a:rPr>
              <a:t>set-builder notation</a:t>
            </a:r>
            <a:r>
              <a:rPr lang="en-US" sz="2400" dirty="0" smtClean="0"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8579938"/>
                  </p:ext>
                </p:extLst>
              </p:nvPr>
            </p:nvGraphicFramePr>
            <p:xfrm>
              <a:off x="350520" y="1581150"/>
              <a:ext cx="841248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657600"/>
                    <a:gridCol w="548640"/>
                    <a:gridCol w="365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8579938"/>
                  </p:ext>
                </p:extLst>
              </p:nvPr>
            </p:nvGraphicFramePr>
            <p:xfrm>
              <a:off x="350520" y="1581150"/>
              <a:ext cx="841248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657600"/>
                    <a:gridCol w="548640"/>
                    <a:gridCol w="365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10000" r="-115000" b="-10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0167" t="-10000" b="-100667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110000" r="-115000" b="-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0167" t="-110000" b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1853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965960" y="4248150"/>
            <a:ext cx="557784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3181350"/>
            <a:ext cx="21336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0" y="3547110"/>
            <a:ext cx="3017520" cy="36576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3181350"/>
            <a:ext cx="3749040" cy="36576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53000" y="3547110"/>
            <a:ext cx="34290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SUBSET</a:t>
                </a:r>
                <a:r>
                  <a:rPr lang="en-US" sz="2400" dirty="0">
                    <a:effectLst/>
                  </a:rPr>
                  <a:t> is consists of elements from any given set.</a:t>
                </a: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NULL SET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or </a:t>
                </a: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EMPTY SET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 set that contains no elements. It is a subset of every set. Use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b="1" i="1">
                            <a:effectLst/>
                            <a:latin typeface="Cambria Math"/>
                          </a:rPr>
                        </m:ctrlPr>
                      </m:dPr>
                      <m:e/>
                    </m:d>
                  </m:oMath>
                </a14:m>
                <a:r>
                  <a:rPr lang="en-US" sz="2400" dirty="0">
                    <a:effectLst/>
                    <a:ea typeface="Times New Roman"/>
                  </a:rPr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∅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to represent the null </a:t>
                </a:r>
                <a:r>
                  <a:rPr lang="en-US" sz="2400" dirty="0" smtClean="0">
                    <a:effectLst/>
                    <a:ea typeface="Times New Roman"/>
                  </a:rPr>
                  <a:t>set.</a:t>
                </a:r>
                <a:endParaRPr lang="en-US" sz="2400" dirty="0" smtClean="0"/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endParaRPr lang="en-US" sz="2000" b="1" dirty="0" smtClean="0">
                  <a:solidFill>
                    <a:srgbClr val="0070C0"/>
                  </a:solidFill>
                  <a:effectLst/>
                </a:endParaRP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000" b="1" dirty="0" smtClean="0">
                    <a:solidFill>
                      <a:srgbClr val="0070C0"/>
                    </a:solidFill>
                    <a:effectLst/>
                  </a:rPr>
                  <a:t>Example</a:t>
                </a:r>
                <a:r>
                  <a:rPr lang="en-US" sz="2000" dirty="0">
                    <a:effectLst/>
                  </a:rPr>
                  <a:t>: If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</a:rPr>
                      <m:t>𝑨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>
                            <a:effectLst/>
                            <a:latin typeface="Cambria Math"/>
                          </a:rPr>
                          <m:t>𝟑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𝟔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𝟗</m:t>
                        </m:r>
                      </m:e>
                    </m:d>
                  </m:oMath>
                </a14:m>
                <a:r>
                  <a:rPr lang="en-US" sz="2000" b="1" dirty="0">
                    <a:effectLst/>
                    <a:ea typeface="Times New Roman"/>
                  </a:rPr>
                  <a:t> </a:t>
                </a:r>
                <a:r>
                  <a:rPr lang="en-US" sz="2000" dirty="0">
                    <a:effectLst/>
                  </a:rPr>
                  <a:t>then its subsets are</a:t>
                </a:r>
              </a:p>
              <a:p>
                <a:pPr marL="400050" lvl="1" indent="0">
                  <a:buNone/>
                </a:pPr>
                <a:endParaRPr lang="en-US" sz="2000" dirty="0" smtClean="0"/>
              </a:p>
              <a:p>
                <a:pPr marL="400050" lvl="1" indent="0">
                  <a:buNone/>
                </a:pPr>
                <a:endParaRPr lang="en-US" sz="2000" dirty="0"/>
              </a:p>
              <a:p>
                <a:pPr marL="400050" lvl="1" indent="0">
                  <a:buNone/>
                </a:pPr>
                <a:r>
                  <a:rPr lang="en-US" sz="2000" dirty="0" smtClean="0"/>
                  <a:t>The </a:t>
                </a:r>
                <a:r>
                  <a:rPr lang="en-US" sz="2000" dirty="0"/>
                  <a:t>8 subsets of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/>
                      <m:t>𝑨</m:t>
                    </m:r>
                    <m:r>
                      <a:rPr lang="en-US" sz="2000" b="1" i="1"/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𝟑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𝟔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𝟗</m:t>
                        </m:r>
                      </m:e>
                    </m:d>
                  </m:oMath>
                </a14:m>
                <a:r>
                  <a:rPr lang="en-US" sz="2000" dirty="0"/>
                  <a:t> are </a:t>
                </a:r>
                <a:endParaRPr lang="en-US" sz="2000" dirty="0" smtClean="0"/>
              </a:p>
              <a:p>
                <a:pPr marL="400050" lvl="1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/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𝟑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𝟔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𝟗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𝟑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𝟔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𝟔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𝟗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𝟑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𝟗</m:t>
                        </m:r>
                      </m:e>
                    </m:d>
                  </m:oMath>
                </a14:m>
                <a:r>
                  <a:rPr lang="en-US" sz="2000" b="1" dirty="0"/>
                  <a:t>, </a:t>
                </a:r>
                <a:r>
                  <a:rPr lang="en-US" sz="2000" dirty="0"/>
                  <a:t>and</a:t>
                </a:r>
                <a14:m>
                  <m:oMath xmlns:m="http://schemas.openxmlformats.org/officeDocument/2006/math">
                    <m:r>
                      <a:rPr lang="en-US" sz="2000" b="1" i="1"/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en-US" sz="2000" b="1" i="1"/>
                        </m:ctrlPr>
                      </m:dPr>
                      <m:e>
                        <m:r>
                          <a:rPr lang="en-US" sz="2000" b="1" i="1"/>
                          <m:t>𝟑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𝟔</m:t>
                        </m:r>
                        <m:r>
                          <a:rPr lang="en-US" sz="2000" b="1" i="1"/>
                          <m:t>,</m:t>
                        </m:r>
                        <m:r>
                          <a:rPr lang="en-US" sz="2000" b="1" i="1"/>
                          <m:t>𝟗</m:t>
                        </m:r>
                      </m:e>
                    </m:d>
                  </m:oMath>
                </a14:m>
                <a:r>
                  <a:rPr lang="en-US" sz="2000" b="1" dirty="0"/>
                  <a:t>.</a:t>
                </a:r>
                <a:endParaRPr lang="en-US" sz="20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9486546"/>
                  </p:ext>
                </p:extLst>
              </p:nvPr>
            </p:nvGraphicFramePr>
            <p:xfrm>
              <a:off x="4953000" y="3257550"/>
              <a:ext cx="36576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737360"/>
                    <a:gridCol w="640080"/>
                    <a:gridCol w="640080"/>
                    <a:gridCol w="640080"/>
                  </a:tblGrid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two element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the original set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𝟔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9486546"/>
                  </p:ext>
                </p:extLst>
              </p:nvPr>
            </p:nvGraphicFramePr>
            <p:xfrm>
              <a:off x="4953000" y="3257550"/>
              <a:ext cx="36576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737360"/>
                    <a:gridCol w="640080"/>
                    <a:gridCol w="640080"/>
                    <a:gridCol w="640080"/>
                  </a:tblGrid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two element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381" t="-15094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2381" t="-15094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72381" t="-15094" b="-100000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the original set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0794" t="-117308" b="-192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2854669"/>
                  </p:ext>
                </p:extLst>
              </p:nvPr>
            </p:nvGraphicFramePr>
            <p:xfrm>
              <a:off x="1143000" y="3257550"/>
              <a:ext cx="292608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54480"/>
                    <a:gridCol w="457200"/>
                    <a:gridCol w="457200"/>
                    <a:gridCol w="457200"/>
                  </a:tblGrid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</a:rPr>
                            <a:t>Null set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/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one element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2854669"/>
                  </p:ext>
                </p:extLst>
              </p:nvPr>
            </p:nvGraphicFramePr>
            <p:xfrm>
              <a:off x="1143000" y="3257550"/>
              <a:ext cx="292608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54480"/>
                    <a:gridCol w="457200"/>
                    <a:gridCol w="457200"/>
                    <a:gridCol w="457200"/>
                  </a:tblGrid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</a:rPr>
                            <a:t>Null set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41333" t="-15094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 one element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41333" t="-117308" r="-200000" b="-1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41333" t="-117308" r="-100000" b="-1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541333" t="-117308" b="-192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3064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3</a:t>
            </a:r>
            <a:r>
              <a:rPr lang="en-US" sz="2400" dirty="0" smtClean="0"/>
              <a:t>: </a:t>
            </a:r>
            <a:r>
              <a:rPr lang="en-US" sz="2400" dirty="0"/>
              <a:t>List all possible subsets of each given set.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1892173"/>
                  </p:ext>
                </p:extLst>
              </p:nvPr>
            </p:nvGraphicFramePr>
            <p:xfrm>
              <a:off x="304800" y="1200150"/>
              <a:ext cx="86868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8138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𝑱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𝑲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𝟏𝟖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𝑭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1892173"/>
                  </p:ext>
                </p:extLst>
              </p:nvPr>
            </p:nvGraphicFramePr>
            <p:xfrm>
              <a:off x="304800" y="1200150"/>
              <a:ext cx="86868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8138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21333" b="-7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221333" b="-5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42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62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067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8200" y="1596390"/>
            <a:ext cx="4343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2524044"/>
            <a:ext cx="73152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8200" y="3425190"/>
            <a:ext cx="44805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8200" y="4339590"/>
            <a:ext cx="8138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3</a:t>
            </a:r>
            <a:r>
              <a:rPr lang="en-US" sz="2400" dirty="0" smtClean="0"/>
              <a:t>: </a:t>
            </a:r>
            <a:r>
              <a:rPr lang="en-US" sz="2400" dirty="0"/>
              <a:t>List all possible subsets of each given set.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6851338"/>
                  </p:ext>
                </p:extLst>
              </p:nvPr>
            </p:nvGraphicFramePr>
            <p:xfrm>
              <a:off x="304800" y="1200150"/>
              <a:ext cx="86868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8138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𝑱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The 4 subsets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Times New Roman"/>
                            </a:rPr>
                            <a:t>are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/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𝟏𝟏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 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and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𝑲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𝟏𝟖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The 8 subsets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Times New Roman"/>
                            </a:rPr>
                            <a:t>are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/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𝟏𝟖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𝟏𝟖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𝟏𝟖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and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𝟏𝟖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The 4 subsets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Times New Roman"/>
                            </a:rPr>
                            <a:t>are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/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, 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and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𝑭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2286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The 8 subsets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Times New Roman"/>
                            </a:rPr>
                            <a:t>are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/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:r>
                            <a:rPr lang="en-US" sz="1800" dirty="0" smtClean="0">
                              <a:effectLst/>
                              <a:latin typeface="Calibri"/>
                              <a:ea typeface="Times New Roman"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  <a:latin typeface="Calibri"/>
                              <a:ea typeface="Times New Roman"/>
                            </a:rPr>
                            <a:t>nd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6851338"/>
                  </p:ext>
                </p:extLst>
              </p:nvPr>
            </p:nvGraphicFramePr>
            <p:xfrm>
              <a:off x="304800" y="1200150"/>
              <a:ext cx="86868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8138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21333" b="-7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121333" b="-6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221333" b="-5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321333" b="-4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42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52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62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42" t="-72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4971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44240" y="3867150"/>
            <a:ext cx="21945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UNIVERSAL SET</a:t>
                </a:r>
                <a:r>
                  <a:rPr lang="en-US" sz="2400" dirty="0">
                    <a:effectLst/>
                  </a:rPr>
                  <a:t> is the largest set that consists of all elements from the given set.</a:t>
                </a: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COMPLEMENT OF A SET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 set that contains the elements of a universal set not contained in a given subset. Use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𝑨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′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to represent the complement of set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𝑨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ffectLst/>
                  </a:rPr>
                  <a:t>Example</a:t>
                </a:r>
                <a:r>
                  <a:rPr lang="en-US" sz="2400" dirty="0">
                    <a:effectLst/>
                  </a:rPr>
                  <a:t>: If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𝑨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</a:rPr>
                          <m:t>𝟒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𝟖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𝟏𝟐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𝟐𝟎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𝟐𝟒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𝟐𝟖</m:t>
                        </m:r>
                      </m:e>
                    </m:d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 </a:t>
                </a:r>
                <a:r>
                  <a:rPr lang="en-US" sz="2400" dirty="0">
                    <a:effectLst/>
                    <a:ea typeface="Times New Roman"/>
                  </a:rPr>
                  <a:t> is the universal set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𝑩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𝟐𝟎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𝟐𝟒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𝟐𝟖</m:t>
                        </m:r>
                      </m:e>
                    </m:d>
                  </m:oMath>
                </a14:m>
                <a:r>
                  <a:rPr lang="en-US" sz="2400" dirty="0">
                    <a:effectLst/>
                  </a:rPr>
                  <a:t>. Find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𝑩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′</m:t>
                    </m:r>
                  </m:oMath>
                </a14:m>
                <a:r>
                  <a:rPr lang="en-US" sz="2400" dirty="0">
                    <a:effectLst/>
                  </a:rPr>
                  <a:t>.</a:t>
                </a:r>
              </a:p>
              <a:p>
                <a:pPr marL="114300" indent="0" algn="just">
                  <a:buNone/>
                  <a:tabLst>
                    <a:tab pos="58483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</a:rPr>
                        <m:t>𝑩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′=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1" i="1"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,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𝟖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,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𝟏𝟐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2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4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1257628"/>
                  </p:ext>
                </p:extLst>
              </p:nvPr>
            </p:nvGraphicFramePr>
            <p:xfrm>
              <a:off x="228600" y="1200150"/>
              <a:ext cx="8778240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832104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𝑩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𝟏𝟔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𝑲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𝟐𝟓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𝑫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𝑫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𝒀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𝒀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𝟐𝟑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Times New Roman"/>
                            </a:rPr>
                            <a:t/>
                          </a:r>
                          <a:br>
                            <a:rPr lang="en-US" sz="2000" dirty="0" smtClean="0">
                              <a:effectLst/>
                              <a:latin typeface="Calibri"/>
                              <a:ea typeface="Times New Roman"/>
                            </a:rPr>
                          </a:b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1257628"/>
                  </p:ext>
                </p:extLst>
              </p:nvPr>
            </p:nvGraphicFramePr>
            <p:xfrm>
              <a:off x="228600" y="1200150"/>
              <a:ext cx="8778240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832104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21667" b="-95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140952" b="-371429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546667" b="-425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440952" b="-71429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23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504950"/>
            <a:ext cx="15544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2647950"/>
            <a:ext cx="16459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" y="3425190"/>
            <a:ext cx="25603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800" y="4552950"/>
            <a:ext cx="16459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4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6716776"/>
                  </p:ext>
                </p:extLst>
              </p:nvPr>
            </p:nvGraphicFramePr>
            <p:xfrm>
              <a:off x="228600" y="1200150"/>
              <a:ext cx="8778240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832104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𝑩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𝟏𝟔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𝑨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𝑨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′=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𝟐𝟏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𝑲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𝟐𝟓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𝑱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𝑱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′=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𝑫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𝑫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𝟐𝟎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𝟑𝟐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𝟏𝟎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𝑬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𝑬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′=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𝟐𝟎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Given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⊆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𝒀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𝒀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𝟏𝟏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𝟏𝟗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𝟐𝟑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, and 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Times New Roman"/>
                            </a:rPr>
                            <a:t/>
                          </a:r>
                          <a:br>
                            <a:rPr lang="en-US" sz="2000" dirty="0" smtClean="0">
                              <a:effectLst/>
                              <a:latin typeface="Calibri"/>
                              <a:ea typeface="Times New Roman"/>
                            </a:rPr>
                          </a:b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,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𝟏𝟗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 Find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𝑿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′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𝑿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′=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𝟏𝟏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6716776"/>
                  </p:ext>
                </p:extLst>
              </p:nvPr>
            </p:nvGraphicFramePr>
            <p:xfrm>
              <a:off x="228600" y="1200150"/>
              <a:ext cx="8778240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832104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21667" b="-95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97333" b="-66000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140952" b="-371429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337333" b="-42000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546667" b="-425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517333" b="-24000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440952" b="-71429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568" t="-757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8979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WORKING WITH 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400" dirty="0">
                <a:ea typeface="Calibri"/>
                <a:cs typeface="Times New Roman"/>
              </a:rPr>
              <a:t>use set-builder notation and/or roster form </a:t>
            </a:r>
            <a:endParaRPr lang="en-US" sz="2400" dirty="0" smtClean="0">
              <a:ea typeface="Calibri"/>
              <a:cs typeface="Times New Roman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400" dirty="0" smtClean="0">
                <a:ea typeface="Calibri"/>
                <a:cs typeface="Times New Roman"/>
              </a:rPr>
              <a:t>to </a:t>
            </a:r>
            <a:r>
              <a:rPr lang="en-US" sz="2400" dirty="0">
                <a:ea typeface="Calibri"/>
                <a:cs typeface="Times New Roman"/>
              </a:rPr>
              <a:t>illustrate the elements of a </a:t>
            </a:r>
            <a:r>
              <a:rPr lang="en-US" sz="2400" dirty="0" smtClean="0">
                <a:ea typeface="Calibri"/>
                <a:cs typeface="Times New Roman"/>
              </a:rPr>
              <a:t>set, and</a:t>
            </a: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400" dirty="0" smtClean="0">
                <a:ea typeface="Calibri"/>
                <a:cs typeface="Times New Roman"/>
              </a:rPr>
              <a:t>find </a:t>
            </a:r>
            <a:r>
              <a:rPr lang="en-US" sz="2400" dirty="0">
                <a:ea typeface="Calibri"/>
                <a:cs typeface="Times New Roman"/>
              </a:rPr>
              <a:t>the complement of a subset of a given </a:t>
            </a:r>
            <a:r>
              <a:rPr lang="en-US" sz="2400" dirty="0" smtClean="0">
                <a:ea typeface="Calibri"/>
                <a:cs typeface="Times New Roman"/>
              </a:rPr>
              <a:t>set,</a:t>
            </a: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400" dirty="0" smtClean="0">
                <a:ea typeface="Calibri"/>
                <a:cs typeface="Times New Roman"/>
              </a:rPr>
              <a:t>within </a:t>
            </a:r>
            <a:r>
              <a:rPr lang="en-US" sz="2400" dirty="0">
                <a:ea typeface="Calibri"/>
                <a:cs typeface="Times New Roman"/>
              </a:rPr>
              <a:t>a given universal </a:t>
            </a:r>
            <a:r>
              <a:rPr lang="en-US" sz="2400" dirty="0" smtClean="0">
                <a:ea typeface="Calibri"/>
                <a:cs typeface="Times New Roman"/>
              </a:rPr>
              <a:t>set</a:t>
            </a:r>
            <a:r>
              <a:rPr lang="en-US" sz="2400" dirty="0" smtClean="0"/>
              <a:t>.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WORKING WITH 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 smtClean="0">
                <a:solidFill>
                  <a:srgbClr val="0070C0"/>
                </a:solidFill>
              </a:rPr>
              <a:t>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 </a:t>
            </a:r>
            <a:r>
              <a:rPr lang="en-US" sz="2400" dirty="0" smtClean="0"/>
              <a:t>Set 				</a:t>
            </a:r>
            <a:r>
              <a:rPr lang="en-US" sz="2400" dirty="0" smtClean="0">
                <a:sym typeface="Symbol"/>
              </a:rPr>
              <a:t>    Roster Form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>
                <a:sym typeface="Symbol"/>
              </a:rPr>
              <a:t>Set-Builder Notation	    Subset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>
                <a:sym typeface="Symbol"/>
              </a:rPr>
              <a:t>Null Set			</a:t>
            </a:r>
            <a:r>
              <a:rPr lang="en-US" sz="2400" dirty="0" smtClean="0">
                <a:sym typeface="Symbol"/>
              </a:rPr>
              <a:t>    Empty Set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>
                <a:sym typeface="Symbol"/>
              </a:rPr>
              <a:t>Universal Set		    Complement of a Set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90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SET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 collection of elements or members. Use braces,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b="1" i="1">
                            <a:effectLst/>
                            <a:latin typeface="Cambria Math"/>
                          </a:rPr>
                        </m:ctrlPr>
                      </m:dPr>
                      <m:e/>
                    </m:d>
                  </m:oMath>
                </a14:m>
                <a:r>
                  <a:rPr lang="en-US" sz="2400" dirty="0">
                    <a:effectLst/>
                  </a:rPr>
                  <a:t>, to denote a set.</a:t>
                </a: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ffectLst/>
                  </a:rPr>
                  <a:t>ROSTER FORM</a:t>
                </a:r>
                <a:r>
                  <a:rPr lang="en-US" sz="2400" dirty="0" smtClean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 smtClean="0">
                    <a:effectLst/>
                  </a:rPr>
                  <a:t>lists the elements of a set within braces.</a:t>
                </a: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ffectLst/>
                  </a:rPr>
                  <a:t>Example</a:t>
                </a:r>
                <a:r>
                  <a:rPr lang="en-US" sz="2400" dirty="0">
                    <a:effectLst/>
                  </a:rPr>
                  <a:t>: </a:t>
                </a:r>
              </a:p>
              <a:p>
                <a:pPr marL="400050" lvl="2" indent="0" algn="just">
                  <a:buNone/>
                  <a:tabLst>
                    <a:tab pos="5848350" algn="l"/>
                  </a:tabLst>
                </a:pPr>
                <a:r>
                  <a:rPr lang="en-US" sz="2000" dirty="0" smtClean="0">
                    <a:effectLst/>
                  </a:rPr>
                  <a:t>A. The </a:t>
                </a:r>
                <a:r>
                  <a:rPr lang="en-US" sz="2000" dirty="0">
                    <a:effectLst/>
                  </a:rPr>
                  <a:t>set,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</a:rPr>
                      <m:t>𝑺</m:t>
                    </m:r>
                  </m:oMath>
                </a14:m>
                <a:r>
                  <a:rPr lang="en-US" sz="2000" dirty="0">
                    <a:effectLst/>
                  </a:rPr>
                  <a:t>, that contains the elements 1,2,3, and 4 when written in roster form is:</a:t>
                </a:r>
              </a:p>
              <a:p>
                <a:pPr marL="400050" lvl="2" indent="0" algn="just">
                  <a:buNone/>
                  <a:tabLst>
                    <a:tab pos="5848350" algn="l"/>
                  </a:tabLst>
                </a:pPr>
                <a:endParaRPr lang="en-US" sz="2000" dirty="0" smtClean="0">
                  <a:effectLst/>
                  <a:ea typeface="Times New Roman"/>
                </a:endParaRPr>
              </a:p>
              <a:p>
                <a:pPr marL="400050" lvl="2" indent="0" algn="just">
                  <a:buNone/>
                  <a:tabLst>
                    <a:tab pos="5848350" algn="l"/>
                  </a:tabLst>
                </a:pPr>
                <a:r>
                  <a:rPr lang="en-US" sz="2000" dirty="0" smtClean="0">
                    <a:effectLst/>
                    <a:ea typeface="Times New Roman"/>
                  </a:rPr>
                  <a:t>B.  The </a:t>
                </a:r>
                <a:r>
                  <a:rPr lang="en-US" sz="2000" dirty="0">
                    <a:effectLst/>
                    <a:ea typeface="Times New Roman"/>
                  </a:rPr>
                  <a:t>set,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  <a:ea typeface="Times New Roman"/>
                      </a:rPr>
                      <m:t>𝑵</m:t>
                    </m:r>
                  </m:oMath>
                </a14:m>
                <a:r>
                  <a:rPr lang="en-US" sz="2000" dirty="0">
                    <a:effectLst/>
                    <a:ea typeface="Times New Roman"/>
                  </a:rPr>
                  <a:t>, than contains all natural numbers when written in roster form </a:t>
                </a:r>
                <a:r>
                  <a:rPr lang="en-US" sz="2000" dirty="0" smtClean="0">
                    <a:effectLst/>
                    <a:ea typeface="Times New Roman"/>
                  </a:rPr>
                  <a:t>is</a:t>
                </a:r>
                <a:endParaRPr lang="en-US" sz="20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429000" y="3257550"/>
                <a:ext cx="1828800" cy="4572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1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𝑺</m:t>
                      </m:r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sz="2000" b="1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3257550"/>
                <a:ext cx="1828800" cy="4572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971800" y="4248150"/>
                <a:ext cx="2743200" cy="4572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1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𝑵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={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,…}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4248150"/>
                <a:ext cx="2743200" cy="457200"/>
              </a:xfrm>
              <a:prstGeom prst="rect">
                <a:avLst/>
              </a:prstGeom>
              <a:blipFill rotWithShape="1">
                <a:blip r:embed="rId4"/>
                <a:stretch>
                  <a:fillRect b="-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  <a:tabLst>
                    <a:tab pos="58483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SET-BUILDER NOTATION</a:t>
                </a:r>
                <a:r>
                  <a:rPr lang="en-US" sz="2400" dirty="0">
                    <a:effectLst/>
                  </a:rPr>
                  <a:t> describes elements of a set. It uses a variable and limits, or conditions, on the </a:t>
                </a:r>
                <a:r>
                  <a:rPr lang="en-US" sz="2400" dirty="0" smtClean="0">
                    <a:effectLst/>
                  </a:rPr>
                  <a:t>variable.</a:t>
                </a: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ffectLst/>
                  </a:rPr>
                  <a:t>Example</a:t>
                </a:r>
                <a:r>
                  <a:rPr lang="en-US" sz="2400" dirty="0">
                    <a:effectLst/>
                  </a:rPr>
                  <a:t>: </a:t>
                </a:r>
                <a:endParaRPr lang="en-US" sz="2000" dirty="0" smtClean="0">
                  <a:effectLst/>
                </a:endParaRP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000" dirty="0" smtClean="0">
                    <a:effectLst/>
                  </a:rPr>
                  <a:t>A.  The </a:t>
                </a:r>
                <a:r>
                  <a:rPr lang="en-US" sz="2000" dirty="0">
                    <a:effectLst/>
                  </a:rPr>
                  <a:t>set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</a:rPr>
                      <m:t>𝑺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>
                            <a:effectLst/>
                            <a:latin typeface="Cambria Math"/>
                          </a:rPr>
                          <m:t>𝟏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𝟑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en-US" sz="2000" b="1" i="1">
                            <a:effectLst/>
                            <a:latin typeface="Cambria Math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sz="2000" b="1" dirty="0">
                    <a:effectLst/>
                    <a:ea typeface="Times New Roman"/>
                  </a:rPr>
                  <a:t> </a:t>
                </a:r>
                <a:r>
                  <a:rPr lang="en-US" sz="2000" dirty="0">
                    <a:effectLst/>
                  </a:rPr>
                  <a:t>when written in set-builder notation is</a:t>
                </a:r>
                <a:r>
                  <a:rPr lang="en-US" sz="2000" dirty="0" smtClean="0">
                    <a:effectLst/>
                  </a:rPr>
                  <a:t>:</a:t>
                </a: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endParaRPr lang="en-US" sz="2000" dirty="0" smtClean="0">
                  <a:ea typeface="Times New Roman"/>
                </a:endParaRPr>
              </a:p>
              <a:p>
                <a:pPr marL="800100" lvl="2" indent="0" algn="just">
                  <a:buNone/>
                  <a:tabLst>
                    <a:tab pos="5848350" algn="l"/>
                  </a:tabLst>
                </a:pPr>
                <a:r>
                  <a:rPr lang="en-US" sz="1600" dirty="0" smtClean="0">
                    <a:ea typeface="Times New Roman"/>
                  </a:rPr>
                  <a:t>and </a:t>
                </a:r>
                <a:r>
                  <a:rPr lang="en-US" sz="1600" dirty="0">
                    <a:ea typeface="Times New Roman"/>
                  </a:rPr>
                  <a:t>read as: “the set of all values of x such that x is natural number and less than </a:t>
                </a:r>
                <a:r>
                  <a:rPr lang="en-US" sz="1600" dirty="0" smtClean="0">
                    <a:ea typeface="Times New Roman"/>
                  </a:rPr>
                  <a:t>5”</a:t>
                </a:r>
                <a:endParaRPr lang="en-US" sz="1600" dirty="0" smtClean="0">
                  <a:effectLst/>
                </a:endParaRP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endParaRPr lang="en-US" sz="2000" dirty="0" smtClean="0">
                  <a:effectLst/>
                  <a:ea typeface="Times New Roman"/>
                </a:endParaRPr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r>
                  <a:rPr lang="en-US" sz="2000" dirty="0" smtClean="0">
                    <a:effectLst/>
                    <a:ea typeface="Times New Roman"/>
                  </a:rPr>
                  <a:t>B. The </a:t>
                </a:r>
                <a:r>
                  <a:rPr lang="en-US" sz="2000" dirty="0">
                    <a:effectLst/>
                    <a:ea typeface="Times New Roman"/>
                  </a:rPr>
                  <a:t>set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</a:rPr>
                      <m:t>𝑵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={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𝟏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𝟐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𝟑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𝟒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𝟓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𝟔</m:t>
                    </m:r>
                    <m:r>
                      <a:rPr lang="en-US" sz="2000" b="1" i="1">
                        <a:effectLst/>
                        <a:latin typeface="Cambria Math"/>
                      </a:rPr>
                      <m:t>,…}</m:t>
                    </m:r>
                  </m:oMath>
                </a14:m>
                <a:r>
                  <a:rPr lang="en-US" sz="2000" dirty="0">
                    <a:effectLst/>
                  </a:rPr>
                  <a:t> when written in set-builder notation is</a:t>
                </a:r>
                <a:r>
                  <a:rPr lang="en-US" sz="2000" dirty="0" smtClean="0">
                    <a:effectLst/>
                  </a:rPr>
                  <a:t>:</a:t>
                </a:r>
                <a:endParaRPr lang="en-US" sz="2000" dirty="0"/>
              </a:p>
              <a:p>
                <a:pPr marL="400050" lvl="1" indent="0" algn="just">
                  <a:buNone/>
                  <a:tabLst>
                    <a:tab pos="5848350" algn="l"/>
                  </a:tabLst>
                </a:pPr>
                <a:endParaRPr lang="en-US" sz="2000" dirty="0" smtClean="0"/>
              </a:p>
              <a:p>
                <a:pPr marL="800100" lvl="2" indent="0" algn="just">
                  <a:buNone/>
                  <a:tabLst>
                    <a:tab pos="5848350" algn="l"/>
                  </a:tabLst>
                </a:pPr>
                <a:r>
                  <a:rPr lang="en-US" sz="1600" dirty="0" smtClean="0"/>
                  <a:t>and </a:t>
                </a:r>
                <a:r>
                  <a:rPr lang="en-US" sz="1600" dirty="0"/>
                  <a:t>read as: “the set of all values of x such that x is natural number”</a:t>
                </a:r>
                <a:endParaRPr lang="en-US" sz="1600" dirty="0"/>
              </a:p>
              <a:p>
                <a:pPr marL="0" lvl="0" indent="0" algn="just">
                  <a:buNone/>
                  <a:tabLst>
                    <a:tab pos="5848350" algn="l"/>
                  </a:tabLst>
                </a:pPr>
                <a:endParaRPr lang="en-US" sz="2400" dirty="0" smtClean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057400" y="2288865"/>
                <a:ext cx="5029200" cy="4572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1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𝑺</m:t>
                      </m:r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 | 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is</m:t>
                          </m:r>
                          <m: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a</m:t>
                          </m:r>
                          <m: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natural</m:t>
                          </m:r>
                          <m: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number</m:t>
                          </m:r>
                          <m: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and</m:t>
                          </m:r>
                          <m:r>
                            <a:rPr lang="en-US" sz="2000">
                              <a:solidFill>
                                <a:sysClr val="windowText" lastClr="000000"/>
                              </a:solidFill>
                            </a:rPr>
                            <m:t> 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&lt;</m:t>
                          </m:r>
                          <m:r>
                            <a:rPr lang="en-US" sz="2000" b="1" i="1">
                              <a:solidFill>
                                <a:sysClr val="windowText" lastClr="000000"/>
                              </a:solidFill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en-US" sz="2000" b="1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2288865"/>
                <a:ext cx="5029200" cy="457200"/>
              </a:xfrm>
              <a:prstGeom prst="rect">
                <a:avLst/>
              </a:prstGeom>
              <a:blipFill rotWithShape="1">
                <a:blip r:embed="rId3"/>
                <a:stretch>
                  <a:fillRect b="-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743200" y="3714750"/>
                <a:ext cx="3657600" cy="4572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1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𝑵</m:t>
                      </m:r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={</m:t>
                      </m:r>
                      <m:r>
                        <a:rPr lang="en-US" sz="2000" b="1" i="1">
                          <a:solidFill>
                            <a:sysClr val="windowText" lastClr="000000"/>
                          </a:solidFill>
                        </a:rPr>
                        <m:t>𝒙</m:t>
                      </m:r>
                      <m:r>
                        <a:rPr lang="en-US" sz="2000" b="1" i="1">
                          <a:solidFill>
                            <a:sysClr val="windowText" lastClr="000000"/>
                          </a:solidFill>
                        </a:rPr>
                        <m:t> | </m:t>
                      </m:r>
                      <m:r>
                        <a:rPr lang="en-US" sz="2000" b="1" i="1">
                          <a:solidFill>
                            <a:sysClr val="windowText" lastClr="000000"/>
                          </a:solidFill>
                        </a:rPr>
                        <m:t>𝒙</m:t>
                      </m:r>
                      <m:r>
                        <a:rPr lang="en-US" sz="2000" b="1" i="1">
                          <a:solidFill>
                            <a:sysClr val="windowText" lastClr="000000"/>
                          </a:solidFill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ysClr val="windowText" lastClr="000000"/>
                          </a:solidFill>
                        </a:rPr>
                        <m:t>is</m:t>
                      </m:r>
                      <m:r>
                        <a:rPr lang="en-US" sz="2000">
                          <a:solidFill>
                            <a:sysClr val="windowText" lastClr="000000"/>
                          </a:solidFill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ysClr val="windowText" lastClr="000000"/>
                          </a:solidFill>
                        </a:rPr>
                        <m:t>a</m:t>
                      </m:r>
                      <m:r>
                        <a:rPr lang="en-US" sz="2000">
                          <a:solidFill>
                            <a:sysClr val="windowText" lastClr="000000"/>
                          </a:solidFill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ysClr val="windowText" lastClr="000000"/>
                          </a:solidFill>
                        </a:rPr>
                        <m:t>natural</m:t>
                      </m:r>
                      <m:r>
                        <a:rPr lang="en-US" sz="2000">
                          <a:solidFill>
                            <a:sysClr val="windowText" lastClr="000000"/>
                          </a:solidFill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ysClr val="windowText" lastClr="000000"/>
                          </a:solidFill>
                        </a:rPr>
                        <m:t>number</m:t>
                      </m:r>
                      <m:r>
                        <a:rPr lang="en-US" sz="2000" b="1" i="1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sz="20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714750"/>
                <a:ext cx="3657600" cy="457200"/>
              </a:xfrm>
              <a:prstGeom prst="rect">
                <a:avLst/>
              </a:prstGeom>
              <a:blipFill rotWithShape="1">
                <a:blip r:embed="rId4"/>
                <a:stretch>
                  <a:fillRect b="-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8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: Write each set in Roster Form and Set-Builder Notation.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8280691"/>
                  </p:ext>
                </p:extLst>
              </p:nvPr>
            </p:nvGraphicFramePr>
            <p:xfrm>
              <a:off x="304800" y="1581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5486400"/>
                  </a:tblGrid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𝑴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even whole number less than 13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𝑵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natural number greater than or equal to 11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𝑹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negative whole number less than -3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𝑺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even prime number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8280691"/>
                  </p:ext>
                </p:extLst>
              </p:nvPr>
            </p:nvGraphicFramePr>
            <p:xfrm>
              <a:off x="304800" y="1581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5486400"/>
                  </a:tblGrid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22642" b="-86415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269231" b="-63653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503774" b="-38301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759615" b="-1461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3064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8200" y="1885950"/>
            <a:ext cx="25603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1885950"/>
            <a:ext cx="53949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2647950"/>
            <a:ext cx="22860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1400" y="2647950"/>
            <a:ext cx="484632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8200" y="3425190"/>
            <a:ext cx="25603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81400" y="3425190"/>
            <a:ext cx="53949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8200" y="4187190"/>
            <a:ext cx="100584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81400" y="4187190"/>
            <a:ext cx="40233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5848350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: Write each set in Roster Form and Set-Builder Notation.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5221976"/>
                  </p:ext>
                </p:extLst>
              </p:nvPr>
            </p:nvGraphicFramePr>
            <p:xfrm>
              <a:off x="304800" y="1581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5486400"/>
                  </a:tblGrid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𝑴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even whole number less than 13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𝑴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𝑴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|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is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even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whole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number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and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&lt;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𝑵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natural number greater than or equal to 11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𝑵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,…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𝑵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|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is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natural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number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and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≥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𝑹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negative whole number less than -3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𝑹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,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𝑹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|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is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even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whole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number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and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&lt;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𝑺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is the set of even prime number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𝑺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𝑺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| 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is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an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even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prime</m:t>
                                    </m:r>
                                    <m: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number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5221976"/>
                  </p:ext>
                </p:extLst>
              </p:nvPr>
            </p:nvGraphicFramePr>
            <p:xfrm>
              <a:off x="304800" y="1581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5486400"/>
                  </a:tblGrid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22642" b="-86415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86667" r="-200000" b="-5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0000" t="-86667" b="-510667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269231" b="-63653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256000" r="-200000" b="-34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0000" t="-256000" b="-341333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503774" b="-38301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426667" r="-200000" b="-17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0000" t="-426667" b="-170667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7" t="-759615" b="-1461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596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0000" t="-59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3179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Times New Roman"/>
                <a:cs typeface="Times New Roman"/>
              </a:rPr>
              <a:t>Write the solutions of each inequality in </a:t>
            </a:r>
            <a:r>
              <a:rPr lang="en-US" sz="2400" dirty="0">
                <a:ea typeface="Calibri"/>
                <a:cs typeface="Times New Roman"/>
              </a:rPr>
              <a:t>set-builder notation</a:t>
            </a:r>
            <a:r>
              <a:rPr lang="en-US" sz="2400" dirty="0" smtClean="0"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35796"/>
                  </p:ext>
                </p:extLst>
              </p:nvPr>
            </p:nvGraphicFramePr>
            <p:xfrm>
              <a:off x="350520" y="1581150"/>
              <a:ext cx="841248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657600"/>
                    <a:gridCol w="548640"/>
                    <a:gridCol w="365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35796"/>
                  </p:ext>
                </p:extLst>
              </p:nvPr>
            </p:nvGraphicFramePr>
            <p:xfrm>
              <a:off x="350520" y="1581150"/>
              <a:ext cx="841248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657600"/>
                    <a:gridCol w="548640"/>
                    <a:gridCol w="365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10000" r="-115000" b="-10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0167" t="-10000" b="-100667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67" t="-110000" r="-115000" b="-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0167" t="-110000" b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3064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981200" y="363855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48400" y="363855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endParaRPr 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WORKING WITH </a:t>
            </a:r>
            <a:r>
              <a:rPr lang="en-US" sz="1700" b="1" dirty="0" smtClean="0">
                <a:latin typeface="Cambria" panose="02040503050406030204" pitchFamily="18" charset="0"/>
              </a:rPr>
              <a:t>SETS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>
                <a:ea typeface="Times New Roman"/>
                <a:cs typeface="Times New Roman"/>
              </a:rPr>
              <a:t>Write the solutions of each inequality in </a:t>
            </a:r>
            <a:r>
              <a:rPr lang="en-US" sz="2400" dirty="0">
                <a:ea typeface="Calibri"/>
                <a:cs typeface="Times New Roman"/>
              </a:rPr>
              <a:t>set-builder notation</a:t>
            </a:r>
            <a:r>
              <a:rPr lang="en-US" sz="2400" dirty="0" smtClean="0"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9713179"/>
                  </p:ext>
                </p:extLst>
              </p:nvPr>
            </p:nvGraphicFramePr>
            <p:xfrm>
              <a:off x="350520" y="1581150"/>
              <a:ext cx="8412480" cy="24688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54480"/>
                    <a:gridCol w="274320"/>
                    <a:gridCol w="1828800"/>
                    <a:gridCol w="548640"/>
                    <a:gridCol w="1554480"/>
                    <a:gridCol w="274320"/>
                    <a:gridCol w="18288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𝟐𝟒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 | 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&lt;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𝟏𝟏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 | 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0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≥</m:t>
                                    </m:r>
                                    <m:r>
                                      <a:rPr lang="en-US" sz="1800" b="1" i="0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9713179"/>
                  </p:ext>
                </p:extLst>
              </p:nvPr>
            </p:nvGraphicFramePr>
            <p:xfrm>
              <a:off x="350520" y="1581150"/>
              <a:ext cx="8412480" cy="24688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54480"/>
                    <a:gridCol w="274320"/>
                    <a:gridCol w="1828800"/>
                    <a:gridCol w="548640"/>
                    <a:gridCol w="1554480"/>
                    <a:gridCol w="274320"/>
                    <a:gridCol w="18288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A.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167" t="-25000" r="-115000" b="-57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r>
                            <a:rPr lang="en-US" sz="2400" b="0" dirty="0" smtClean="0">
                              <a:effectLst/>
                              <a:latin typeface="Calibri"/>
                            </a:rPr>
                            <a:t>B.</a:t>
                          </a:r>
                          <a:r>
                            <a:rPr lang="en-US" sz="2400" b="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167" t="-25000" b="-57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686" t="-166667" r="-405882" b="-6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68889" t="-166667" r="-2200000" b="-6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333" t="-166667" r="-230000" b="-6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6275" t="-166667" r="-135294" b="-6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02222" t="-166667" r="-666667" b="-6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0333" t="-166667" b="-67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686" t="-266667" r="-405882" b="-5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68889" t="-266667" r="-2200000" b="-5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333" t="-266667" r="-230000" b="-5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6275" t="-266667" r="-135294" b="-5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02222" t="-266667" r="-666667" b="-5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0333" t="-266667" b="-57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686" t="-366667" r="-405882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68889" t="-366667" r="-2200000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333" t="-366667" r="-230000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6275" t="-366667" r="-135294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02222" t="-366667" r="-666667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0333" t="-366667" b="-471111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686" t="-233333" r="-405882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68889" t="-233333" r="-2200000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333" t="-233333" r="-230000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6275" t="-233333" r="-135294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02222" t="-233333" r="-666667" b="-13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0333" t="-233333" b="-135556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686" t="-500000" r="-405882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768889" t="-500000" r="-2200000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333" t="-500000" r="-230000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6275" t="-500000" r="-135294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02222" t="-500000" r="-666667" b="-1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0333" t="-500000" b="-10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167" t="-600000" r="-115000" b="-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5848350" algn="l"/>
                            </a:tabLst>
                          </a:pPr>
                          <a:endParaRPr lang="en-US" sz="1600" b="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0167" t="-600000" b="-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1853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1528</Words>
  <Application>Microsoft Office PowerPoint</Application>
  <PresentationFormat>On-screen Show (16:9)</PresentationFormat>
  <Paragraphs>258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  <vt:lpstr>WORKING WITH SETS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42</cp:revision>
  <dcterms:created xsi:type="dcterms:W3CDTF">2016-12-20T05:05:08Z</dcterms:created>
  <dcterms:modified xsi:type="dcterms:W3CDTF">2017-01-14T07:36:47Z</dcterms:modified>
</cp:coreProperties>
</file>